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759" r:id="rId5"/>
    <p:sldId id="606" r:id="rId6"/>
    <p:sldId id="797" r:id="rId7"/>
    <p:sldId id="794" r:id="rId8"/>
    <p:sldId id="781" r:id="rId9"/>
    <p:sldId id="770" r:id="rId10"/>
    <p:sldId id="772" r:id="rId11"/>
    <p:sldId id="768" r:id="rId12"/>
    <p:sldId id="773" r:id="rId13"/>
    <p:sldId id="786" r:id="rId14"/>
    <p:sldId id="785" r:id="rId15"/>
    <p:sldId id="787" r:id="rId16"/>
    <p:sldId id="789" r:id="rId17"/>
    <p:sldId id="790" r:id="rId18"/>
    <p:sldId id="791" r:id="rId19"/>
    <p:sldId id="792" r:id="rId20"/>
    <p:sldId id="780" r:id="rId21"/>
    <p:sldId id="778" r:id="rId22"/>
    <p:sldId id="777" r:id="rId23"/>
    <p:sldId id="793" r:id="rId24"/>
    <p:sldId id="505" r:id="rId25"/>
    <p:sldId id="795" r:id="rId26"/>
    <p:sldId id="796" r:id="rId27"/>
    <p:sldId id="798" r:id="rId28"/>
    <p:sldId id="769" r:id="rId29"/>
  </p:sldIdLst>
  <p:sldSz cx="9906000" cy="6858000" type="A4"/>
  <p:notesSz cx="7315200" cy="9601200"/>
  <p:custDataLst>
    <p:tags r:id="rId3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09">
          <p15:clr>
            <a:srgbClr val="A4A3A4"/>
          </p15:clr>
        </p15:guide>
        <p15:guide id="2" orient="horz" pos="1155">
          <p15:clr>
            <a:srgbClr val="A4A3A4"/>
          </p15:clr>
        </p15:guide>
        <p15:guide id="3" orient="horz" pos="1712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pos="5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1111"/>
    <a:srgbClr val="0000FF"/>
    <a:srgbClr val="CC0000"/>
    <a:srgbClr val="D6CBC2"/>
    <a:srgbClr val="FF960C"/>
    <a:srgbClr val="09BAFF"/>
    <a:srgbClr val="003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0" autoAdjust="0"/>
    <p:restoredTop sz="88983" autoAdjust="0"/>
  </p:normalViewPr>
  <p:slideViewPr>
    <p:cSldViewPr snapToObjects="1">
      <p:cViewPr varScale="1">
        <p:scale>
          <a:sx n="74" d="100"/>
          <a:sy n="74" d="100"/>
        </p:scale>
        <p:origin x="1776" y="48"/>
      </p:cViewPr>
      <p:guideLst>
        <p:guide orient="horz" pos="4309"/>
        <p:guide orient="horz" pos="1155"/>
        <p:guide orient="horz" pos="1712"/>
        <p:guide orient="horz" pos="4319"/>
        <p:guide pos="5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86"/>
    </p:cViewPr>
  </p:sorterViewPr>
  <p:notesViewPr>
    <p:cSldViewPr snapToObjects="1">
      <p:cViewPr varScale="1">
        <p:scale>
          <a:sx n="87" d="100"/>
          <a:sy n="87" d="100"/>
        </p:scale>
        <p:origin x="-2184" y="-96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03AE779-D518-4CF2-8756-3C33B1498F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9E255BE-4B46-46C9-846A-BBFDE9DA04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6A412CDA-EEAF-41B8-9709-74C9B5DF53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3038"/>
            <a:ext cx="31702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AA81DBD-5710-4B65-8FFA-34425A6F3EF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063038"/>
            <a:ext cx="31702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solidFill>
                  <a:schemeClr val="tx1"/>
                </a:solidFill>
              </a:defRPr>
            </a:lvl1pPr>
          </a:lstStyle>
          <a:p>
            <a:fld id="{3A5E4A57-48C9-4669-84F0-02035563DD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2C228D1-7004-4C97-8EE3-83DAE4EFA5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0CE0A5-25BB-4443-856A-3EA1462A92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3A5C95AC-555E-4E63-BC2E-D95A3AA088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2988" y="749300"/>
            <a:ext cx="5232400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160FD17-C629-4B01-BF14-B0E449347C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83113"/>
            <a:ext cx="536575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E82B3BA-1E97-40D9-8F8F-72EEC773EA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63038"/>
            <a:ext cx="31702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l" defTabSz="922338" eaLnBrk="1" hangingPunct="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B903993-411A-4783-A0D5-8D8B22120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063038"/>
            <a:ext cx="31702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A468225C-0CF5-4B59-A7AA-8B4E44E5BEF1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3803-D419-4994-A8B7-77576D4612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02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50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75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5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86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BC455F-AF88-4EE2-9784-DDA8BC0B8AE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2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BC455F-AF88-4EE2-9784-DDA8BC0B8AE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96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BC455F-AF88-4EE2-9784-DDA8BC0B8AE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19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BC455F-AF88-4EE2-9784-DDA8BC0B8AE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9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DA2A38-0EB9-43B6-8D89-27D905D0FDB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6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DA2A38-0EB9-43B6-8D89-27D905D0FDB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4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DA2A38-0EB9-43B6-8D89-27D905D0FDB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4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1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2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3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7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1DA5B-E9D6-46D8-B0AF-D2CECD4866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6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C94F68-A2FE-4E49-B451-4E06A70952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85B0D-0CAE-4F0F-BEFB-BF494BF54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97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63965C-F0B7-459E-BD7C-A783B2220C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C7FC4-840B-4E67-A753-21FB7ED35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3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8988" y="1497013"/>
            <a:ext cx="2133600" cy="3516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497013"/>
            <a:ext cx="6249988" cy="3516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6E5264-B087-47B4-A68A-3E6806B3A2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A8DA-DA7E-443D-910E-B9CB2E697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3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5BCAD4-C1BB-4500-86EA-F67B19B5B6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22C0A-5E12-442F-9B3C-F70A4E05A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F7EF15-3434-4A58-86D4-7650A382C8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86ABC-8DF0-44B9-9A0A-AF76480C9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99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2425700"/>
            <a:ext cx="4191000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2425700"/>
            <a:ext cx="4192588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E69F13-576C-42E2-B519-F9A81E1335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D84BF-1134-4DF1-8E54-1513C9C7C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0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0E699-ACC6-42A8-A8D7-773F80C8D1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3B81-196E-4D9C-80A5-C38A9AFE2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787FDFE-42FE-4F57-9C6E-840DEC601F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3BBCC-A2E7-4057-BB7C-EE1FDE20B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56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F3B0388-693D-4A4F-B6D6-F1A85AE3BD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B32EC-140F-4C10-9AE9-4FE79B622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5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1AD77D-4978-4C19-AA08-A34E609C37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98C9C-D124-430D-8385-995A8AAB6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7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508FAD-CC96-4955-A7DB-F6C37CFF5C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0D68C-E212-4B5E-9453-FE5CDEDDC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92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415424-DBD3-4166-BD23-7DF268E3D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497013"/>
            <a:ext cx="85359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7B1856-33A2-4EFB-AD90-01CB90F70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2425700"/>
            <a:ext cx="853598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/>
              <a:t>Click to change format</a:t>
            </a:r>
            <a:endParaRPr lang="en-US" altLang="en-US"/>
          </a:p>
          <a:p>
            <a:pPr lvl="1"/>
            <a:r>
              <a:rPr lang="en-US" altLang="en-US"/>
              <a:t>Level 1</a:t>
            </a:r>
          </a:p>
          <a:p>
            <a:pPr lvl="2"/>
            <a:r>
              <a:rPr lang="en-US" altLang="en-US"/>
              <a:t>Level 2</a:t>
            </a:r>
          </a:p>
          <a:p>
            <a:pPr lvl="3"/>
            <a:r>
              <a:rPr lang="en-US" altLang="en-US"/>
              <a:t>Level 3</a:t>
            </a:r>
          </a:p>
          <a:p>
            <a:pPr lvl="3"/>
            <a:r>
              <a:rPr lang="en-US" altLang="en-US"/>
              <a:t>Level 3</a:t>
            </a:r>
          </a:p>
          <a:p>
            <a:pPr lvl="3"/>
            <a:r>
              <a:rPr lang="en-US" altLang="en-US"/>
              <a:t>Level 3</a:t>
            </a:r>
          </a:p>
          <a:p>
            <a:pPr lvl="1"/>
            <a:r>
              <a:rPr lang="en-US" altLang="en-US"/>
              <a:t>Level 1</a:t>
            </a:r>
          </a:p>
          <a:p>
            <a:pPr lvl="2"/>
            <a:r>
              <a:rPr lang="en-US" altLang="en-US"/>
              <a:t>Level 2</a:t>
            </a:r>
          </a:p>
          <a:p>
            <a:pPr lvl="2"/>
            <a:r>
              <a:rPr lang="en-US" altLang="en-US"/>
              <a:t>Level 2</a:t>
            </a:r>
          </a:p>
          <a:p>
            <a:pPr lvl="1"/>
            <a:r>
              <a:rPr lang="en-US" altLang="en-US"/>
              <a:t>Level 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8736A0-3835-42B4-9402-A3E468CF10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5300" y="67071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fld id="{DA41F1D5-7FD1-4B11-9739-42E25A9A5D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id="{C39FE0FF-34CE-4A95-95FC-DC4CD2F74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9413" y="6734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694" name="Rectangle 670">
            <a:extLst>
              <a:ext uri="{FF2B5EF4-FFF2-40B4-BE49-F238E27FC236}">
                <a16:creationId xmlns:a16="http://schemas.microsoft.com/office/drawing/2014/main" id="{C0395A93-7EE4-4DC9-BC7F-07B12818C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975"/>
            <a:ext cx="152400" cy="5661025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0" dirty="0">
              <a:solidFill>
                <a:srgbClr val="002A6C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693" name="Rectangle 669">
            <a:extLst>
              <a:ext uri="{FF2B5EF4-FFF2-40B4-BE49-F238E27FC236}">
                <a16:creationId xmlns:a16="http://schemas.microsoft.com/office/drawing/2014/main" id="{9AD291B4-0AF6-4F11-B1D2-B823A549D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4575"/>
            <a:ext cx="9902825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032" name="Picture 10">
            <a:extLst>
              <a:ext uri="{FF2B5EF4-FFF2-40B4-BE49-F238E27FC236}">
                <a16:creationId xmlns:a16="http://schemas.microsoft.com/office/drawing/2014/main" id="{00AE407A-BB44-4F81-9F71-C977BB4CC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53975"/>
            <a:ext cx="1544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871538" indent="-284163" algn="l" defTabSz="952500" rtl="0" eaLnBrk="0" fontAlgn="base" hangingPunct="0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defTabSz="952500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514600" indent="-228600" algn="l" defTabSz="95250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971800" indent="-228600" algn="l" defTabSz="95250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429000" indent="-228600" algn="l" defTabSz="95250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886200" indent="-228600" algn="l" defTabSz="95250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hvucong.gov.vn/p/phananhkiennghi/pakn-gui-pak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kn.dichvucong.gov.vn/web/login.j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/>
          <p:nvPr/>
        </p:nvSpPr>
        <p:spPr>
          <a:xfrm>
            <a:off x="1118697" y="2218982"/>
            <a:ext cx="7668605" cy="24200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 THIỆU</a:t>
            </a:r>
          </a:p>
          <a:p>
            <a:pPr algn="ctr"/>
            <a:endParaRPr lang="en-US" sz="1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 THỐNG TIẾP NHẬN, XỬ LÝ PHẢN ÁNH, KIẾN NGHỊ CỦA NG</a:t>
            </a:r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ỜI DÂN, DOANH NGHIỆP TRÊN CỔNG DỊCH VỤ CÔNG QUỐC GIA</a:t>
            </a:r>
            <a:endParaRPr lang="vi-VN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6"/>
          <p:cNvSpPr>
            <a:spLocks noChangeAspect="1" noChangeArrowheads="1" noTextEdit="1"/>
          </p:cNvSpPr>
          <p:nvPr/>
        </p:nvSpPr>
        <p:spPr bwMode="gray">
          <a:xfrm>
            <a:off x="9021206" y="1521972"/>
            <a:ext cx="3344838" cy="21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87630D-5D9C-443A-86C4-4F81F4CBB0EC}"/>
              </a:ext>
            </a:extLst>
          </p:cNvPr>
          <p:cNvSpPr txBox="1"/>
          <p:nvPr/>
        </p:nvSpPr>
        <p:spPr>
          <a:xfrm>
            <a:off x="1505001" y="4912932"/>
            <a:ext cx="7128792" cy="1540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/>
            <a:endParaRPr lang="vi-VN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D98CB-CFCF-407F-AB21-3360ABED4FC6}"/>
              </a:ext>
            </a:extLst>
          </p:cNvPr>
          <p:cNvSpPr txBox="1"/>
          <p:nvPr/>
        </p:nvSpPr>
        <p:spPr>
          <a:xfrm>
            <a:off x="3089177" y="5720365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rgbClr val="0070C0"/>
                </a:solidFill>
              </a:rPr>
              <a:t>Tháng 10/2024</a:t>
            </a:r>
          </a:p>
        </p:txBody>
      </p:sp>
    </p:spTree>
    <p:extLst>
      <p:ext uri="{BB962C8B-B14F-4D97-AF65-F5344CB8AC3E}">
        <p14:creationId xmlns:p14="http://schemas.microsoft.com/office/powerpoint/2010/main" val="225496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FAF4-3044-45D7-A76A-9E2AC044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Quy trình thực hiện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6B74-4BF2-467C-A008-33F64D42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060848"/>
            <a:ext cx="8788400" cy="406265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Phân quyền tài khoản: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 NHẬN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XỬ LÝ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PAKN cho các đ</a:t>
            </a:r>
            <a:r>
              <a:rPr lang="vi-VN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vị trực thuộc, trong đó:</a:t>
            </a:r>
          </a:p>
          <a:p>
            <a:pPr marL="0" indent="0" algn="just" defTabSz="393700">
              <a:buNone/>
            </a:pP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a) Tài khoản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 NHẬN 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 VP Bộ, c</a:t>
            </a:r>
            <a:r>
              <a:rPr lang="vi-VN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quan/VP UBND tỉnh quản lý để tiếp nhận, chuyển xử lý PAKN, theo dõi tình hình xử lý và công khai kết quả xử lý PAKN;</a:t>
            </a:r>
          </a:p>
          <a:p>
            <a:pPr marL="0" indent="0" algn="just" defTabSz="393700">
              <a:buNone/>
            </a:pP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b) Tài khoản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 LÝ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dành cho các Vụ, Cục, đ</a:t>
            </a:r>
            <a:r>
              <a:rPr lang="vi-VN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vị, các Sở, ngành, huyện, xã để xử lý, đăng tải kết quả xử lý PAKN</a:t>
            </a:r>
          </a:p>
          <a:p>
            <a:pPr marL="0" indent="0" algn="just" defTabSz="393700">
              <a:buNone/>
            </a:pP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VP Bộ, c</a:t>
            </a:r>
            <a:r>
              <a:rPr lang="vi-VN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quan, VP UBND tỉnh sử dụng tài khoản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 NHẬN 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phân loại, chuyển PAKN cho đơn vị đ</a:t>
            </a:r>
            <a:r>
              <a:rPr lang="vi-VN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 giao xử lý PAKN</a:t>
            </a:r>
          </a:p>
          <a:p>
            <a:pPr marL="0" indent="0" algn="just" defTabSz="393700">
              <a:buNone/>
            </a:pP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Các Vụ, Cục, đ</a:t>
            </a:r>
            <a:r>
              <a:rPr lang="vi-VN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vị, Sở, ngành, huyện, xã sử dụng tài khoản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XỬ LÝ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để xử lý PAKN</a:t>
            </a:r>
          </a:p>
          <a:p>
            <a:pPr marL="0" indent="0" algn="just" defTabSz="393700">
              <a:buNone/>
            </a:pP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VP Bộ, c</a:t>
            </a:r>
            <a:r>
              <a:rPr lang="vi-VN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quan, VP UBND tỉnh công khai kết quả xử lý PAKN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769A7-E626-4A90-9213-046CE061D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22C0A-5E12-442F-9B3C-F70A4E05A02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75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6400-011F-48D5-AE7C-B359CC8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1. H</a:t>
            </a:r>
            <a:r>
              <a:rPr lang="vi-VN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ớng dẫn quản trị, tạo tài khoản ng</a:t>
            </a:r>
            <a:r>
              <a:rPr lang="vi-VN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ời dùng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1156-275A-4CBC-8B22-299B329C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988840"/>
            <a:ext cx="6808688" cy="1107996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Đăng nhập với tài khoản admin cấp cao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Chọn: Thêm mới Vnconnect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Vào menu: Quản trị ng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ời dùng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687C-4DDB-4F53-8340-E8865826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22C0A-5E12-442F-9B3C-F70A4E05A022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418A0-11AF-45D0-B568-4005880B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" y="3429000"/>
            <a:ext cx="9777536" cy="22322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3285C0-4EB5-4295-8FC9-D313EA560C73}"/>
              </a:ext>
            </a:extLst>
          </p:cNvPr>
          <p:cNvSpPr/>
          <p:nvPr/>
        </p:nvSpPr>
        <p:spPr bwMode="auto">
          <a:xfrm>
            <a:off x="272480" y="4221088"/>
            <a:ext cx="1212900" cy="427236"/>
          </a:xfrm>
          <a:prstGeom prst="ellipse">
            <a:avLst/>
          </a:prstGeom>
          <a:noFill/>
          <a:ln w="28575" cap="flat" cmpd="sng" algn="ctr">
            <a:solidFill>
              <a:srgbClr val="FF11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88BFC-C83F-468B-9961-36A3DFA22B62}"/>
              </a:ext>
            </a:extLst>
          </p:cNvPr>
          <p:cNvSpPr/>
          <p:nvPr/>
        </p:nvSpPr>
        <p:spPr bwMode="auto">
          <a:xfrm>
            <a:off x="7257256" y="5229200"/>
            <a:ext cx="1296144" cy="2278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3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6400-011F-48D5-AE7C-B359CC8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1. H</a:t>
            </a:r>
            <a:r>
              <a:rPr lang="vi-VN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ớng dẫn quản trị, tạo tài khoản ng</a:t>
            </a:r>
            <a:r>
              <a:rPr lang="vi-VN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ời dùng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1156-275A-4CBC-8B22-299B329C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4824"/>
            <a:ext cx="8248848" cy="677108"/>
          </a:xfrm>
        </p:spPr>
        <p:txBody>
          <a:bodyPr/>
          <a:lstStyle/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- Nhập CCCD hoặc số điện thoại để tìm kiếm</a:t>
            </a: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- Phân quyền tương ứng cho tài khoản</a:t>
            </a:r>
            <a:endParaRPr 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687C-4DDB-4F53-8340-E8865826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22C0A-5E12-442F-9B3C-F70A4E05A022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8C810-33D4-F125-A540-83FC4142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64" y="2964370"/>
            <a:ext cx="5760640" cy="33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1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6400-011F-48D5-AE7C-B359CC8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2. Tiếp nhận, phân loại, chuyển xử lý PAKN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1156-275A-4CBC-8B22-299B329C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4824"/>
            <a:ext cx="8788400" cy="73866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- VP Bộ, c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quan, VP UBND tỉnh dụng tài khoản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 NHẬN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để phân loại, chuyển xử lý PAKN</a:t>
            </a:r>
            <a:endParaRPr 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687C-4DDB-4F53-8340-E8865826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22C0A-5E12-442F-9B3C-F70A4E05A022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6B8CDF-1F69-44C4-B604-65347BE14A3E}"/>
              </a:ext>
            </a:extLst>
          </p:cNvPr>
          <p:cNvGrpSpPr/>
          <p:nvPr/>
        </p:nvGrpSpPr>
        <p:grpSpPr>
          <a:xfrm>
            <a:off x="245605" y="2704241"/>
            <a:ext cx="9531931" cy="4109135"/>
            <a:chOff x="245605" y="2704241"/>
            <a:chExt cx="9531931" cy="41091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66EE2D-14C8-4C92-AD43-06D39EF34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605" y="2704241"/>
              <a:ext cx="9531931" cy="41091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88BFC-C83F-468B-9961-36A3DFA22B62}"/>
                </a:ext>
              </a:extLst>
            </p:cNvPr>
            <p:cNvSpPr/>
            <p:nvPr/>
          </p:nvSpPr>
          <p:spPr bwMode="auto">
            <a:xfrm>
              <a:off x="272480" y="3212976"/>
              <a:ext cx="1800200" cy="30026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3675" algn="l"/>
                </a:tabLst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5D7FC5-1DB0-448D-B18A-854BBB536C92}"/>
                </a:ext>
              </a:extLst>
            </p:cNvPr>
            <p:cNvSpPr/>
            <p:nvPr/>
          </p:nvSpPr>
          <p:spPr bwMode="auto">
            <a:xfrm>
              <a:off x="2288704" y="4391247"/>
              <a:ext cx="7299683" cy="261889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11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3675" algn="l"/>
                </a:tabLst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3CEB94-740C-43A2-B5B0-48C9F723CD89}"/>
                </a:ext>
              </a:extLst>
            </p:cNvPr>
            <p:cNvSpPr/>
            <p:nvPr/>
          </p:nvSpPr>
          <p:spPr bwMode="auto">
            <a:xfrm>
              <a:off x="3080792" y="6475189"/>
              <a:ext cx="1152128" cy="30026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3675" algn="l"/>
                </a:tabLst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40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6400-011F-48D5-AE7C-B359CC8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3. Xử lý PAKN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1156-275A-4CBC-8B22-299B329C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4824"/>
            <a:ext cx="8648700" cy="67710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- Các Vụ, Cục, đ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n vị, Sở, ngành, huyện, xã sử dụng tài khoản </a:t>
            </a:r>
            <a:r>
              <a:rPr 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để tiếp nhận và xử lý các PAKN</a:t>
            </a:r>
            <a:endParaRPr 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687C-4DDB-4F53-8340-E8865826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22C0A-5E12-442F-9B3C-F70A4E05A022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3ED92-7D10-4AAC-9E11-4A9CD340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85" y="2725727"/>
            <a:ext cx="9221843" cy="39436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2665FD-195F-47A8-B5F0-52BFC35F07AF}"/>
              </a:ext>
            </a:extLst>
          </p:cNvPr>
          <p:cNvSpPr/>
          <p:nvPr/>
        </p:nvSpPr>
        <p:spPr bwMode="auto">
          <a:xfrm>
            <a:off x="623385" y="3429000"/>
            <a:ext cx="1161263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93CB12-E51D-40B9-A270-28D0E7F1898A}"/>
              </a:ext>
            </a:extLst>
          </p:cNvPr>
          <p:cNvSpPr/>
          <p:nvPr/>
        </p:nvSpPr>
        <p:spPr bwMode="auto">
          <a:xfrm>
            <a:off x="4304928" y="6271492"/>
            <a:ext cx="1161263" cy="3978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1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6400-011F-48D5-AE7C-B359CC8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3. Xử lý PAKN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1156-275A-4CBC-8B22-299B329C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4824"/>
            <a:ext cx="7816800" cy="36933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Đính kèm kết quả xử lý PAKN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687C-4DDB-4F53-8340-E8865826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22C0A-5E12-442F-9B3C-F70A4E05A022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5F2CD-49C8-4E09-A686-DC862934B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644" y="2708920"/>
            <a:ext cx="6408712" cy="3201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7ED8DE-713B-419C-91EE-5291B8F00F83}"/>
              </a:ext>
            </a:extLst>
          </p:cNvPr>
          <p:cNvSpPr/>
          <p:nvPr/>
        </p:nvSpPr>
        <p:spPr bwMode="auto">
          <a:xfrm>
            <a:off x="1568624" y="4509120"/>
            <a:ext cx="2016224" cy="3978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2F62B-9563-4817-905B-07BEE6E8F4F1}"/>
              </a:ext>
            </a:extLst>
          </p:cNvPr>
          <p:cNvSpPr/>
          <p:nvPr/>
        </p:nvSpPr>
        <p:spPr bwMode="auto">
          <a:xfrm>
            <a:off x="4671534" y="5407396"/>
            <a:ext cx="1217570" cy="3978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6400-011F-48D5-AE7C-B359CC8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4. Công khai kết quả xử lý PAKN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1156-275A-4CBC-8B22-299B329C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4824"/>
            <a:ext cx="7816800" cy="67710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- VP Bộ, c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quan, VP UBND tỉnh công khai kết quả xử lý PAKN</a:t>
            </a:r>
            <a:endParaRPr 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687C-4DDB-4F53-8340-E8865826C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22C0A-5E12-442F-9B3C-F70A4E05A022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45472-405C-4412-9FF1-55A20664C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2787042"/>
            <a:ext cx="9525000" cy="38239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2F62B-9563-4817-905B-07BEE6E8F4F1}"/>
              </a:ext>
            </a:extLst>
          </p:cNvPr>
          <p:cNvSpPr/>
          <p:nvPr/>
        </p:nvSpPr>
        <p:spPr bwMode="auto">
          <a:xfrm>
            <a:off x="4880992" y="6127476"/>
            <a:ext cx="1217570" cy="3978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7ED8DE-713B-419C-91EE-5291B8F00F83}"/>
              </a:ext>
            </a:extLst>
          </p:cNvPr>
          <p:cNvSpPr/>
          <p:nvPr/>
        </p:nvSpPr>
        <p:spPr bwMode="auto">
          <a:xfrm>
            <a:off x="344488" y="4509120"/>
            <a:ext cx="1656184" cy="3978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9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7030-DDB9-4A24-9543-36350AFA6F51}"/>
              </a:ext>
            </a:extLst>
          </p:cNvPr>
          <p:cNvSpPr txBox="1"/>
          <p:nvPr/>
        </p:nvSpPr>
        <p:spPr>
          <a:xfrm>
            <a:off x="1352600" y="11874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vi-VN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ời dân, doanh nghiệp tra cứu kết quả xử lý PAKN của CQNN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4614F-28F0-5D9C-00CC-7D510999F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96" y="1772816"/>
            <a:ext cx="6825208" cy="41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909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7030-DDB9-4A24-9543-36350AFA6F51}"/>
              </a:ext>
            </a:extLst>
          </p:cNvPr>
          <p:cNvSpPr txBox="1"/>
          <p:nvPr/>
        </p:nvSpPr>
        <p:spPr>
          <a:xfrm>
            <a:off x="1328390" y="157760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1. Đề nghị ng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ời dân, doanh nghiệp bổ sung hồ s</a:t>
            </a: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D5312-A9B0-46E6-BB1F-E08CA37F2A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459" y="2204864"/>
            <a:ext cx="6227082" cy="31281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E45086-35B3-4418-9CFD-8F13C782E6DF}"/>
              </a:ext>
            </a:extLst>
          </p:cNvPr>
          <p:cNvSpPr/>
          <p:nvPr/>
        </p:nvSpPr>
        <p:spPr>
          <a:xfrm>
            <a:off x="2452290" y="1201861"/>
            <a:ext cx="5309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Các chức năng khác hỗ trợ quá trình xử lý PAKN</a:t>
            </a:r>
          </a:p>
        </p:txBody>
      </p:sp>
    </p:spTree>
    <p:extLst>
      <p:ext uri="{BB962C8B-B14F-4D97-AF65-F5344CB8AC3E}">
        <p14:creationId xmlns:p14="http://schemas.microsoft.com/office/powerpoint/2010/main" val="101792056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7030-DDB9-4A24-9543-36350AFA6F51}"/>
              </a:ext>
            </a:extLst>
          </p:cNvPr>
          <p:cNvSpPr txBox="1"/>
          <p:nvPr/>
        </p:nvSpPr>
        <p:spPr>
          <a:xfrm>
            <a:off x="1352600" y="155679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2. Theo dõi tiến trình xử lý PAKN của CQNN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241573-F090-4E2D-8C56-F77BF7646F9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68" y="2276872"/>
            <a:ext cx="80648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960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50776142-0889-4D36-B911-8B613E10A426}"/>
              </a:ext>
            </a:extLst>
          </p:cNvPr>
          <p:cNvSpPr txBox="1">
            <a:spLocks/>
          </p:cNvSpPr>
          <p:nvPr/>
        </p:nvSpPr>
        <p:spPr bwMode="auto">
          <a:xfrm>
            <a:off x="1341271" y="2184713"/>
            <a:ext cx="5616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NỘI DUNG TRÌNH BÀY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BB1830A-60B0-4C88-928E-875532CDB673}"/>
              </a:ext>
            </a:extLst>
          </p:cNvPr>
          <p:cNvSpPr txBox="1">
            <a:spLocks/>
          </p:cNvSpPr>
          <p:nvPr/>
        </p:nvSpPr>
        <p:spPr bwMode="auto">
          <a:xfrm>
            <a:off x="1280592" y="2601806"/>
            <a:ext cx="817594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52500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93688" indent="-292100" algn="l" defTabSz="952500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</a:defRPr>
            </a:lvl2pPr>
            <a:lvl3pPr marL="577850" indent="-282575" algn="l" defTabSz="952500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3pPr>
            <a:lvl4pPr marL="871538" indent="-284163" algn="l" defTabSz="952500" rtl="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defTabSz="9525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9525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971800" indent="-228600" algn="l" defTabSz="9525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429000" indent="-228600" algn="l" defTabSz="9525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886200" indent="-228600" algn="l" defTabSz="9525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indent="176213"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	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CĂN CỨ PHÁP LÝ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indent="0">
              <a:buFont typeface="Wingdings" panose="05000000000000000000" pitchFamily="2" charset="2"/>
              <a:buChar char="v"/>
            </a:pPr>
            <a:r>
              <a:rPr lang="en-US" sz="2400" kern="0">
                <a:solidFill>
                  <a:srgbClr val="002060"/>
                </a:solidFill>
                <a:latin typeface="Cambria"/>
              </a:rPr>
              <a:t>	CHỨC NĂNG CỦA HỆ THỐNG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kern="0">
              <a:solidFill>
                <a:srgbClr val="002060"/>
              </a:solidFill>
              <a:latin typeface="Cambria"/>
            </a:endParaRPr>
          </a:p>
          <a:p>
            <a:pPr indent="0">
              <a:buFont typeface="Wingdings" panose="05000000000000000000" pitchFamily="2" charset="2"/>
              <a:buChar char="v"/>
            </a:pPr>
            <a:r>
              <a:rPr lang="en-US" sz="2400" kern="0">
                <a:solidFill>
                  <a:srgbClr val="002060"/>
                </a:solidFill>
                <a:latin typeface="Cambria"/>
              </a:rPr>
              <a:t>	MỘT SỐ L</a:t>
            </a:r>
            <a:r>
              <a:rPr lang="vi-VN" sz="2400" kern="0">
                <a:solidFill>
                  <a:srgbClr val="002060"/>
                </a:solidFill>
                <a:latin typeface="Cambria"/>
              </a:rPr>
              <a:t>Ư</a:t>
            </a:r>
            <a:r>
              <a:rPr lang="en-US" sz="2400" kern="0">
                <a:solidFill>
                  <a:srgbClr val="002060"/>
                </a:solidFill>
                <a:latin typeface="Cambria"/>
              </a:rPr>
              <a:t>U Ý TRONG QUÁ TRÌNH TRIỂN KHAI</a:t>
            </a:r>
          </a:p>
          <a:p>
            <a:pPr marL="514350" marR="0" lvl="0" indent="-51435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514350" marR="0" lvl="0" indent="-51435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7030-DDB9-4A24-9543-36350AFA6F51}"/>
              </a:ext>
            </a:extLst>
          </p:cNvPr>
          <p:cNvSpPr txBox="1"/>
          <p:nvPr/>
        </p:nvSpPr>
        <p:spPr>
          <a:xfrm>
            <a:off x="1352600" y="155679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2. Báo cáo, thống kê tình hình xử lý PAKN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0F41-036C-411D-8663-BD65A666E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88" y="2378495"/>
            <a:ext cx="9505056" cy="3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3964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49650" y="1268760"/>
            <a:ext cx="34067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Times New Roman" pitchFamily="18" charset="0"/>
              </a:rPr>
              <a:t>Một số lưu ý: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9C5B9-1C28-6FA7-2A69-53BFD8734971}"/>
              </a:ext>
            </a:extLst>
          </p:cNvPr>
          <p:cNvSpPr txBox="1"/>
          <p:nvPr/>
        </p:nvSpPr>
        <p:spPr>
          <a:xfrm>
            <a:off x="560512" y="3067507"/>
            <a:ext cx="3406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Cán bộ Tiếp nhận PAKN không chọn/chọn nhầm đơn vị giao xử lý PAKN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9EB7E1-1D5B-11AA-4C51-256EA41B7BB0}"/>
              </a:ext>
            </a:extLst>
          </p:cNvPr>
          <p:cNvGrpSpPr/>
          <p:nvPr/>
        </p:nvGrpSpPr>
        <p:grpSpPr>
          <a:xfrm>
            <a:off x="4058031" y="2492896"/>
            <a:ext cx="5184576" cy="2808312"/>
            <a:chOff x="245605" y="2704241"/>
            <a:chExt cx="9531931" cy="41091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979EFA-4D81-A391-4949-5586EED3D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605" y="2704241"/>
              <a:ext cx="9531931" cy="410913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BE624B-1947-B1BE-E536-15285AF48B92}"/>
                </a:ext>
              </a:extLst>
            </p:cNvPr>
            <p:cNvSpPr/>
            <p:nvPr/>
          </p:nvSpPr>
          <p:spPr bwMode="auto">
            <a:xfrm>
              <a:off x="272480" y="3212976"/>
              <a:ext cx="1800200" cy="30026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3675" algn="l"/>
                </a:tabLst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5EAA32-5FD7-B71E-C796-EE3E7687B967}"/>
                </a:ext>
              </a:extLst>
            </p:cNvPr>
            <p:cNvSpPr/>
            <p:nvPr/>
          </p:nvSpPr>
          <p:spPr bwMode="auto">
            <a:xfrm>
              <a:off x="2288704" y="4391247"/>
              <a:ext cx="7299683" cy="261889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11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3675" algn="l"/>
                </a:tabLst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E19246-ABA3-8481-8D4E-8B4C2D7CEC62}"/>
                </a:ext>
              </a:extLst>
            </p:cNvPr>
            <p:cNvSpPr/>
            <p:nvPr/>
          </p:nvSpPr>
          <p:spPr bwMode="auto">
            <a:xfrm>
              <a:off x="3080792" y="6475189"/>
              <a:ext cx="1152128" cy="30026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3675" algn="l"/>
                </a:tabLst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49649" y="1268760"/>
            <a:ext cx="34067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Times New Roman" pitchFamily="18" charset="0"/>
              </a:rPr>
              <a:t>Một số lưu ý: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4C064-77EB-AB5A-16B0-A307B894E0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214" y="2427420"/>
            <a:ext cx="5738314" cy="2453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9C5B9-1C28-6FA7-2A69-53BFD8734971}"/>
              </a:ext>
            </a:extLst>
          </p:cNvPr>
          <p:cNvSpPr txBox="1"/>
          <p:nvPr/>
        </p:nvSpPr>
        <p:spPr>
          <a:xfrm>
            <a:off x="560512" y="3067507"/>
            <a:ext cx="3406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Cán bộ xử lý PAKN ko chọn Menu Xử lý PAKN </a:t>
            </a:r>
            <a:r>
              <a:rPr lang="en-US" sz="2000">
                <a:solidFill>
                  <a:schemeClr val="tx1"/>
                </a:solidFill>
                <a:sym typeface="Wingdings" panose="05000000000000000000" pitchFamily="2" charset="2"/>
              </a:rPr>
              <a:t> Không thấy nút Hoàn tất xử lý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C062D6-C15A-62B6-63D3-C22E169A639E}"/>
              </a:ext>
            </a:extLst>
          </p:cNvPr>
          <p:cNvSpPr/>
          <p:nvPr/>
        </p:nvSpPr>
        <p:spPr bwMode="auto">
          <a:xfrm>
            <a:off x="3980892" y="2780928"/>
            <a:ext cx="1116124" cy="1269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3644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49649" y="1268760"/>
            <a:ext cx="34067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Times New Roman" pitchFamily="18" charset="0"/>
              </a:rPr>
              <a:t>Một số lưu ý: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9C5B9-1C28-6FA7-2A69-53BFD8734971}"/>
              </a:ext>
            </a:extLst>
          </p:cNvPr>
          <p:cNvSpPr txBox="1"/>
          <p:nvPr/>
        </p:nvSpPr>
        <p:spPr>
          <a:xfrm>
            <a:off x="560512" y="3067507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Trường hợp Công dân gửi không đúng CQ có thể chuyển cho CQNN khác để xử lý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79AA0B-C3AF-4BF6-940D-05FF2E23EA1D}"/>
              </a:ext>
            </a:extLst>
          </p:cNvPr>
          <p:cNvSpPr/>
          <p:nvPr/>
        </p:nvSpPr>
        <p:spPr bwMode="auto">
          <a:xfrm>
            <a:off x="5673080" y="3861048"/>
            <a:ext cx="864096" cy="28803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D789C8-8281-483B-A358-221672960A61}"/>
              </a:ext>
            </a:extLst>
          </p:cNvPr>
          <p:cNvGrpSpPr/>
          <p:nvPr/>
        </p:nvGrpSpPr>
        <p:grpSpPr>
          <a:xfrm>
            <a:off x="3937870" y="2564904"/>
            <a:ext cx="5785813" cy="2511403"/>
            <a:chOff x="3937870" y="2564904"/>
            <a:chExt cx="5785813" cy="25114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35B0A9-A7EB-2433-BEFD-A9C1A649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870" y="2564904"/>
              <a:ext cx="5785813" cy="251140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3D2FB9-4F56-47A9-A17A-6817773A9C63}"/>
                </a:ext>
              </a:extLst>
            </p:cNvPr>
            <p:cNvSpPr/>
            <p:nvPr/>
          </p:nvSpPr>
          <p:spPr bwMode="auto">
            <a:xfrm flipV="1">
              <a:off x="7113240" y="4005064"/>
              <a:ext cx="1656184" cy="28803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3675" algn="l"/>
                </a:tabLst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43351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F363-A7D6-4D58-8B6E-3ED30FE9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425700"/>
            <a:ext cx="8535988" cy="3693319"/>
          </a:xfrm>
        </p:spPr>
        <p:txBody>
          <a:bodyPr/>
          <a:lstStyle/>
          <a:p>
            <a:pPr marL="0" indent="0" defTabSz="34290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- Phát triển các Biểu mẫu điện tử t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ơng tác để tạo thuận tiện cho ng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ời dân, doanh nghiệp khi điền thông tin, gửi PAKN: hỗ trợ điền thông tin tự động; 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ớng dẫn ng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ời dân, doanh nghiệp gửi PAKN; tham khảo các PAKN cùng chủ đề đ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ợc gửi tr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ớc đó; gợi ý lựa chọn các CQNN để gửi PAKN…</a:t>
            </a:r>
          </a:p>
          <a:p>
            <a:pPr marL="0" indent="0" defTabSz="34290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- Xây dựng các công cụ tự động lọc, phân loại PAKN: PAKN không đúng thẩm quyền, PAKN không thuộc phạm vi tiếp nhận…</a:t>
            </a:r>
          </a:p>
          <a:p>
            <a:pPr marL="0" indent="0" defTabSz="34290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- Hoàn thiện các tính năng hỗ trợ công khai, xử lý PAKN.</a:t>
            </a:r>
          </a:p>
          <a:p>
            <a:pPr marL="0" indent="0" defTabSz="34290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- Đẩy mạnh tích hợp với các Hệ thống giải quyết TTHC của BNĐP có chức năng tiếp nhận, xử lý PAKN.</a:t>
            </a:r>
          </a:p>
          <a:p>
            <a:pPr marL="0" indent="0" defTabSz="34290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- Nâng cấp chức năng báo cáo, thống kê bảo đảm phù hợp với quy định về báo cáo KSTTHC; cung cấp dữ liệu cho Bộ Chỉ số 766.</a:t>
            </a:r>
          </a:p>
          <a:p>
            <a:pPr marL="0" indent="0" defTabSz="34290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7AE62-FC6D-44B4-8DA0-36F37CF7E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22C0A-5E12-442F-9B3C-F70A4E05A022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2D1963C-8178-480C-8D7C-C3BC8D7A4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3774" y="1497013"/>
            <a:ext cx="8141652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Times New Roman" pitchFamily="18" charset="0"/>
              </a:rPr>
              <a:t>Định h</a:t>
            </a:r>
            <a:r>
              <a:rPr lang="vi-VN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Times New Roman" pitchFamily="18" charset="0"/>
              </a:rPr>
              <a:t>ư</a:t>
            </a: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Times New Roman" pitchFamily="18" charset="0"/>
              </a:rPr>
              <a:t>ớng nâng cấp, phát triển:</a:t>
            </a:r>
          </a:p>
        </p:txBody>
      </p:sp>
    </p:spTree>
    <p:extLst>
      <p:ext uri="{BB962C8B-B14F-4D97-AF65-F5344CB8AC3E}">
        <p14:creationId xmlns:p14="http://schemas.microsoft.com/office/powerpoint/2010/main" val="394639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51025" y="3178176"/>
            <a:ext cx="6034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Times New Roman" pitchFamily="18" charset="0"/>
              </a:rPr>
              <a:t>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16832280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F6A3D-B304-498E-8F8C-A679F1858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1268760"/>
            <a:ext cx="5889104" cy="2849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9E431-6E97-4710-B6A4-448658844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20" y="4154841"/>
            <a:ext cx="5385048" cy="25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23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BB1830A-60B0-4C88-928E-875532CDB673}"/>
              </a:ext>
            </a:extLst>
          </p:cNvPr>
          <p:cNvSpPr txBox="1">
            <a:spLocks/>
          </p:cNvSpPr>
          <p:nvPr/>
        </p:nvSpPr>
        <p:spPr bwMode="auto">
          <a:xfrm>
            <a:off x="736600" y="2983011"/>
            <a:ext cx="85359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52500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93688" indent="-292100" algn="l" defTabSz="952500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</a:defRPr>
            </a:lvl2pPr>
            <a:lvl3pPr marL="577850" indent="-282575" algn="l" defTabSz="952500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3pPr>
            <a:lvl4pPr marL="871538" indent="-284163" algn="l" defTabSz="952500" rtl="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defTabSz="9525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9525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971800" indent="-228600" algn="l" defTabSz="9525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429000" indent="-228600" algn="l" defTabSz="9525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886200" indent="-228600" algn="l" defTabSz="9525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- NĐ số 20/2008/NĐ-CP ngày 14/2/2008 quy định việc tiếp nhận, xử lý PAKN của cá nhân, tổ chức về các quy định hành chính (đã được sửa đổi, bổ sung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 NĐ số 92/2017/NĐ-CP); 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- QĐ 31/2021/QĐ-TTg ngày 11/10/2021 quy chế quản lý, vận hành, khai thác CDVCQG </a:t>
            </a:r>
            <a:r>
              <a:rPr kumimoji="0" lang="vi-VN" sz="2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(Chương VI)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l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A4539-7A0E-2114-6983-1EF83725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6" y="2114991"/>
            <a:ext cx="5956209" cy="4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indent="-285750" algn="just" defTabSz="914400">
              <a:buFont typeface="Wingdings" panose="05000000000000000000" pitchFamily="2" charset="2"/>
              <a:buChar char="v"/>
              <a:defRPr/>
            </a:pPr>
            <a:r>
              <a:rPr lang="en-US" altLang="en-US" sz="1800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CỨ PHÁP LÝ</a:t>
            </a:r>
            <a:endParaRPr lang="en-US" altLang="en-US" sz="18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4647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017116-D637-48B0-8092-6B7A6B78BD80}"/>
              </a:ext>
            </a:extLst>
          </p:cNvPr>
          <p:cNvSpPr/>
          <p:nvPr/>
        </p:nvSpPr>
        <p:spPr>
          <a:xfrm>
            <a:off x="560512" y="125946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kern="0">
                <a:solidFill>
                  <a:srgbClr val="000000"/>
                </a:solidFill>
                <a:latin typeface="Cambria"/>
              </a:rPr>
              <a:t>Giao diện ng</a:t>
            </a:r>
            <a:r>
              <a:rPr lang="vi-VN" kern="0">
                <a:solidFill>
                  <a:srgbClr val="000000"/>
                </a:solidFill>
                <a:latin typeface="Cambria"/>
              </a:rPr>
              <a:t>ư</a:t>
            </a:r>
            <a:r>
              <a:rPr lang="en-US" kern="0">
                <a:solidFill>
                  <a:srgbClr val="000000"/>
                </a:solidFill>
                <a:latin typeface="Cambria"/>
              </a:rPr>
              <a:t>ời dân, doanh nghiệp gửi PAKN</a:t>
            </a:r>
          </a:p>
          <a:p>
            <a:pPr marL="514350" indent="-514350" algn="ctr">
              <a:buNone/>
            </a:pPr>
            <a:r>
              <a:rPr lang="en-US" kern="0">
                <a:solidFill>
                  <a:srgbClr val="000000"/>
                </a:solidFill>
                <a:latin typeface="Cambria"/>
              </a:rPr>
              <a:t>(địa chỉ: </a:t>
            </a:r>
            <a:r>
              <a:rPr lang="en-US" kern="0">
                <a:solidFill>
                  <a:srgbClr val="000000"/>
                </a:solidFill>
                <a:latin typeface="Cambria"/>
                <a:hlinkClick r:id="rId3"/>
              </a:rPr>
              <a:t>https://dichvucong.gov.vn/p/phananhkiennghi/pakn-gui-pakn.html</a:t>
            </a:r>
            <a:r>
              <a:rPr lang="en-US" kern="0">
                <a:solidFill>
                  <a:srgbClr val="000000"/>
                </a:solidFill>
                <a:latin typeface="Cambria"/>
              </a:rPr>
              <a:t>)</a:t>
            </a:r>
          </a:p>
          <a:p>
            <a:pPr marL="514350" indent="-514350" algn="ctr">
              <a:buNone/>
            </a:pPr>
            <a:endParaRPr lang="en-US" kern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36F89-BAF3-4E24-9075-D03C79B3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656" y="2120646"/>
            <a:ext cx="4675771" cy="39312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BDF5A1-0575-4974-953F-3E6FE5602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224" y="2156189"/>
            <a:ext cx="16256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998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3C403A93-F037-461A-BFBE-C808A4B9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01" y="2041848"/>
            <a:ext cx="8502995" cy="37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PAKN:</a:t>
            </a:r>
          </a:p>
          <a:p>
            <a:pPr marL="0" indent="0" algn="just" defTabSz="46355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Hỗ trợ ng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ời dân, doanh nghiệp có tài khoản sử dụng trên Cổng DVC quốc gia) gửi PAKN cho CQNN có thẩm quyền</a:t>
            </a:r>
          </a:p>
          <a:p>
            <a:pPr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nhận phản ánh, kiến nghị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gồm: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6355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Quản lý các PAKN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chờ tiếp nhận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đang xử lý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đã hoàn thành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từ chối tiếp nhận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Phản ánh trả lại của Bộ/Ban ngành/Địa phương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6355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Theo dõi tình hình, tiến độ xử lý PAKN;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17116-D637-48B0-8092-6B7A6B78BD80}"/>
              </a:ext>
            </a:extLst>
          </p:cNvPr>
          <p:cNvSpPr/>
          <p:nvPr/>
        </p:nvSpPr>
        <p:spPr>
          <a:xfrm>
            <a:off x="851540" y="1287308"/>
            <a:ext cx="5089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>
                <a:solidFill>
                  <a:srgbClr val="002060"/>
                </a:solidFill>
                <a:latin typeface="Cambria"/>
              </a:rPr>
              <a:t>CÁC CHỨC NĂNG CỦA HỆ THỐNG</a:t>
            </a:r>
          </a:p>
        </p:txBody>
      </p:sp>
    </p:spTree>
    <p:extLst>
      <p:ext uri="{BB962C8B-B14F-4D97-AF65-F5344CB8AC3E}">
        <p14:creationId xmlns:p14="http://schemas.microsoft.com/office/powerpoint/2010/main" val="14456211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3C403A93-F037-461A-BFBE-C808A4B9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92" y="2132856"/>
            <a:ext cx="8502995" cy="369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63550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phản ánh, kiến nghị::</a:t>
            </a:r>
          </a:p>
          <a:p>
            <a:pPr marL="0" indent="0" defTabSz="46355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 Xử lý trực tiếp các PAKN hoặc chuyển cho các đ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vị cấp d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ới, các đ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vị có liên quan xử lý PAKN;</a:t>
            </a:r>
          </a:p>
          <a:p>
            <a:pPr marL="0" indent="0" defTabSz="46355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Đăng tải công khai kết quả xử lý PAKN;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 cứu, thống kê PAKN đã tiếp nhận; đã trả lời ng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ời dân, doanh nghiệp;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Theo dõi tình hình xử lý PAKN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v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17116-D637-48B0-8092-6B7A6B78BD80}"/>
              </a:ext>
            </a:extLst>
          </p:cNvPr>
          <p:cNvSpPr/>
          <p:nvPr/>
        </p:nvSpPr>
        <p:spPr>
          <a:xfrm>
            <a:off x="866667" y="1471974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kern="0">
                <a:solidFill>
                  <a:srgbClr val="002060"/>
                </a:solidFill>
                <a:latin typeface="Cambria"/>
              </a:rPr>
              <a:t>CÁC CHỨC NĂNG CỦA HỆ THỐNG</a:t>
            </a:r>
          </a:p>
        </p:txBody>
      </p:sp>
    </p:spTree>
    <p:extLst>
      <p:ext uri="{BB962C8B-B14F-4D97-AF65-F5344CB8AC3E}">
        <p14:creationId xmlns:p14="http://schemas.microsoft.com/office/powerpoint/2010/main" val="31257572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7030-DDB9-4A24-9543-36350AFA6F51}"/>
              </a:ext>
            </a:extLst>
          </p:cNvPr>
          <p:cNvSpPr txBox="1"/>
          <p:nvPr/>
        </p:nvSpPr>
        <p:spPr>
          <a:xfrm>
            <a:off x="1208584" y="12687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Đăng nhập Hệ thống để tiếp nhận, xử lý PAKN</a:t>
            </a:r>
          </a:p>
          <a:p>
            <a:pPr algn="ctr"/>
            <a:r>
              <a:rPr lang="en-US" sz="2400">
                <a:hlinkClick r:id="rId3"/>
              </a:rPr>
              <a:t>https://pakn.dichvucong.gov.vn/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BA5E8-6A8A-B3F5-CE68-3932A0CC5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62" y="2682862"/>
            <a:ext cx="4532738" cy="2778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30ED9-315E-8354-2FC8-B0C99A22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883" y="2174039"/>
            <a:ext cx="3994397" cy="37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858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7030-DDB9-4A24-9543-36350AFA6F51}"/>
              </a:ext>
            </a:extLst>
          </p:cNvPr>
          <p:cNvSpPr txBox="1"/>
          <p:nvPr/>
        </p:nvSpPr>
        <p:spPr>
          <a:xfrm>
            <a:off x="1496616" y="130745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Danh sách chức năng cơ bản của Hệ thống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AA24B5-19FB-4BD3-9717-B23E06A23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287905"/>
              </p:ext>
            </p:extLst>
          </p:nvPr>
        </p:nvGraphicFramePr>
        <p:xfrm>
          <a:off x="560512" y="1988840"/>
          <a:ext cx="9001000" cy="44644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57706">
                  <a:extLst>
                    <a:ext uri="{9D8B030D-6E8A-4147-A177-3AD203B41FA5}">
                      <a16:colId xmlns:a16="http://schemas.microsoft.com/office/drawing/2014/main" val="428955958"/>
                    </a:ext>
                  </a:extLst>
                </a:gridCol>
                <a:gridCol w="3112546">
                  <a:extLst>
                    <a:ext uri="{9D8B030D-6E8A-4147-A177-3AD203B41FA5}">
                      <a16:colId xmlns:a16="http://schemas.microsoft.com/office/drawing/2014/main" val="654677445"/>
                    </a:ext>
                  </a:extLst>
                </a:gridCol>
                <a:gridCol w="4930748">
                  <a:extLst>
                    <a:ext uri="{9D8B030D-6E8A-4147-A177-3AD203B41FA5}">
                      <a16:colId xmlns:a16="http://schemas.microsoft.com/office/drawing/2014/main" val="2390067640"/>
                    </a:ext>
                  </a:extLst>
                </a:gridCol>
              </a:tblGrid>
              <a:tr h="238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Chức năng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Mô tả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extLst>
                  <a:ext uri="{0D108BD9-81ED-4DB2-BD59-A6C34878D82A}">
                    <a16:rowId xmlns:a16="http://schemas.microsoft.com/office/drawing/2014/main" val="1423633567"/>
                  </a:ext>
                </a:extLst>
              </a:tr>
              <a:tr h="749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Phản ánh chờ tiếp nhận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Quản lý danh sách các PAKN mà công dân chuyển đến VPCP hoặc khi gửi PAKN công dân không chọn cụ thể đơn vị xử lý PAKN nào.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extLst>
                  <a:ext uri="{0D108BD9-81ED-4DB2-BD59-A6C34878D82A}">
                    <a16:rowId xmlns:a16="http://schemas.microsoft.com/office/drawing/2014/main" val="2137360009"/>
                  </a:ext>
                </a:extLst>
              </a:tr>
              <a:tr h="749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Phản ánh đang xử lý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Quản lý danh sách phản ánh đang xử lý (phản ánh vpcp đã tiếp nhận và chuyển đến các đơn vị Bộ/ ban ngành địa phương xử lý)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extLst>
                  <a:ext uri="{0D108BD9-81ED-4DB2-BD59-A6C34878D82A}">
                    <a16:rowId xmlns:a16="http://schemas.microsoft.com/office/drawing/2014/main" val="3339929816"/>
                  </a:ext>
                </a:extLst>
              </a:tr>
              <a:tr h="494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Phản ánh đã hoàn thành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Quản lý danh sách các PAKN đã hoàn thành và công khai kết quả ra ngoài cho người dân tổ chức theo dõi.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extLst>
                  <a:ext uri="{0D108BD9-81ED-4DB2-BD59-A6C34878D82A}">
                    <a16:rowId xmlns:a16="http://schemas.microsoft.com/office/drawing/2014/main" val="1365964417"/>
                  </a:ext>
                </a:extLst>
              </a:tr>
              <a:tr h="238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Phản ánh từ chối tiếp nhận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Quản lý danh sách PAKN mà VPCP từ chối tiếp nhận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extLst>
                  <a:ext uri="{0D108BD9-81ED-4DB2-BD59-A6C34878D82A}">
                    <a16:rowId xmlns:a16="http://schemas.microsoft.com/office/drawing/2014/main" val="715800047"/>
                  </a:ext>
                </a:extLst>
              </a:tr>
              <a:tr h="749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Phản ánh tiếp nhận trực tiếp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Cho phép tài khoản tiếp nhận ở VPCP có thể nhập các PAKN từ các nguồn khác gửi đến đơn vị và chuyển đến đơn vị xử lý tương ứng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extLst>
                  <a:ext uri="{0D108BD9-81ED-4DB2-BD59-A6C34878D82A}">
                    <a16:rowId xmlns:a16="http://schemas.microsoft.com/office/drawing/2014/main" val="1172915059"/>
                  </a:ext>
                </a:extLst>
              </a:tr>
              <a:tr h="749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Phản ánh chờ bổ sung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Quản lý danh sách PAKN đang chờ người dân, doanh nghiệp bổ sung thêm tài liệu theo yêu cầu của người tiếp nhận tại VPCP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extLst>
                  <a:ext uri="{0D108BD9-81ED-4DB2-BD59-A6C34878D82A}">
                    <a16:rowId xmlns:a16="http://schemas.microsoft.com/office/drawing/2014/main" val="3512306501"/>
                  </a:ext>
                </a:extLst>
              </a:tr>
              <a:tr h="494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Phản ánh trả lại của BN/ĐP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Quản lý danh sách PAKN bị Bộ, ban ngành địa phương trả lại với lí do chuyển đến không đúng đơn vị giải quyết.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1" marR="57731" marT="0" marB="0"/>
                </a:tc>
                <a:extLst>
                  <a:ext uri="{0D108BD9-81ED-4DB2-BD59-A6C34878D82A}">
                    <a16:rowId xmlns:a16="http://schemas.microsoft.com/office/drawing/2014/main" val="3725842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27325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Is_pres_1_10-2002">
  <a:themeElements>
    <a:clrScheme name="Is_pres_1_10-2002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Is_pres_1_10-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93675" algn="l"/>
          </a:tabLst>
          <a:defRPr kumimoji="0" lang="de-DE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93675" algn="l"/>
          </a:tabLst>
          <a:defRPr kumimoji="0" lang="de-DE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_pres_1_10-2002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_pres_1_10-2002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_pres_1_10-2002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_pres_1_10-2002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315215-0B54-4263-BFE4-57FE0AB92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8DAB3B-74CF-4EF3-89B4-C73FB90B8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E0D679-DACC-43FE-8DDC-6E0C93D0D412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d:\MSOffice\Templates\RB PPT templates\Is_pres_1_10-2002.pot</Template>
  <TotalTime>26998</TotalTime>
  <Words>1350</Words>
  <Application>Microsoft Office PowerPoint</Application>
  <PresentationFormat>A4 Paper (210x297 mm)</PresentationFormat>
  <Paragraphs>123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Cambria</vt:lpstr>
      <vt:lpstr>Tahoma</vt:lpstr>
      <vt:lpstr>Times</vt:lpstr>
      <vt:lpstr>Times New Roman</vt:lpstr>
      <vt:lpstr>Wingdings</vt:lpstr>
      <vt:lpstr>Is_pres_1_10-2002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 thực hiện</vt:lpstr>
      <vt:lpstr>1. Hướng dẫn quản trị, tạo tài khoản người dùng</vt:lpstr>
      <vt:lpstr>1. Hướng dẫn quản trị, tạo tài khoản người dùng</vt:lpstr>
      <vt:lpstr>2. Tiếp nhận, phân loại, chuyển xử lý PAKN</vt:lpstr>
      <vt:lpstr>3. Xử lý PAKN</vt:lpstr>
      <vt:lpstr>3. Xử lý PAKN</vt:lpstr>
      <vt:lpstr>4. Công khai kết quả xử lý PAKN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 nâng cấp, phát triển:</vt:lpstr>
      <vt:lpstr>PowerPoint Presentation</vt:lpstr>
    </vt:vector>
  </TitlesOfParts>
  <Company>VAPS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Naputak za HITRORez</dc:title>
  <dc:creator>Vedran Antoljak</dc:creator>
  <cp:lastModifiedBy>khanhnlq</cp:lastModifiedBy>
  <cp:revision>1653</cp:revision>
  <cp:lastPrinted>2005-03-17T15:13:42Z</cp:lastPrinted>
  <dcterms:created xsi:type="dcterms:W3CDTF">2003-02-10T08:23:00Z</dcterms:created>
  <dcterms:modified xsi:type="dcterms:W3CDTF">2024-10-16T10:32:06Z</dcterms:modified>
</cp:coreProperties>
</file>